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144" r:id="rId3"/>
    <p:sldId id="1143" r:id="rId4"/>
    <p:sldId id="1139" r:id="rId5"/>
    <p:sldId id="1158" r:id="rId6"/>
    <p:sldId id="1140" r:id="rId7"/>
    <p:sldId id="1141" r:id="rId8"/>
    <p:sldId id="1155" r:id="rId9"/>
    <p:sldId id="1156" r:id="rId10"/>
    <p:sldId id="1159" r:id="rId11"/>
    <p:sldId id="1160" r:id="rId12"/>
    <p:sldId id="1145" r:id="rId13"/>
    <p:sldId id="1146" r:id="rId14"/>
    <p:sldId id="1152" r:id="rId15"/>
    <p:sldId id="1161" r:id="rId16"/>
    <p:sldId id="1147" r:id="rId17"/>
    <p:sldId id="1148" r:id="rId18"/>
    <p:sldId id="1149" r:id="rId19"/>
    <p:sldId id="1162" r:id="rId20"/>
    <p:sldId id="1150" r:id="rId21"/>
    <p:sldId id="1163" r:id="rId22"/>
    <p:sldId id="1151" r:id="rId23"/>
    <p:sldId id="1157" r:id="rId24"/>
    <p:sldId id="1154"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82541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第七单元  两次世界大战</a:t>
            </a:r>
            <a:r>
              <a:rPr lang="zh-CN" altLang="en-US" sz="36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、十月革命</a:t>
            </a:r>
            <a:r>
              <a:rPr lang="zh-CN" altLang="en-US" sz="36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与国际秩序的演变</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14</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第一次世界大战</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与战后国际秩序</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德国及其盟国承担战争罪责，战败国向战胜国割地赔款，裁减军备，德国的海外殖民地被战胜国瓜分。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承认波兰复国，承认捷克斯洛伐克和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南斯拉夫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等国家独立。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限制美国、英国、日本等国的海军军备。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中国收回山东主权，但日本保留了诸多特权。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列强同意将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门户开放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机会均等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作为侵略中国的共同原则。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成立国际联盟。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85100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3210623"/>
          </a:xfrm>
        </p:spPr>
        <p:txBody>
          <a:bodyPr/>
          <a:lstStyle/>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国际联盟</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）性质：第一个由</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主权国家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组成的世界性国际组织。</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）宗旨：促进国际合作和实现世界和平与安全。</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全体一致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英法</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将国联作为维护自己既得利益、操纵国际事务的工具。</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）作用：在制裁侵略、保卫世界和平方面没有发挥应有的作用。</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789040"/>
            <a:ext cx="11485848" cy="2679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第一次世界大战的影响</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）给人类造成了巨大的灾难，但也削弱了帝国主义和殖民主义力量，动摇了欧洲的世界优势地位，促进了</a:t>
            </a:r>
            <a:r>
              <a:rPr lang="zh-CN" altLang="zh-CN" sz="2300"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殖民地半殖民地</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国家的民族觉醒。</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）美国的参战和俄国十月革命的胜利，开始改变以欧洲为中心的国际格局。</a:t>
            </a:r>
            <a:endParaRPr lang="zh-CN" altLang="zh-CN" sz="23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rPr>
              <a:t>3</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）这场空前惨烈的战争改变了人们的观念，反对战争、要求</a:t>
            </a:r>
            <a:r>
              <a:rPr lang="zh-CN" altLang="zh-CN" sz="2300"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和平</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的运动日益高涨。</a:t>
            </a:r>
            <a:endParaRPr lang="zh-CN" altLang="en-US" sz="2300" dirty="0"/>
          </a:p>
        </p:txBody>
      </p:sp>
    </p:spTree>
    <p:extLst>
      <p:ext uri="{BB962C8B-B14F-4D97-AF65-F5344CB8AC3E}">
        <p14:creationId xmlns:p14="http://schemas.microsoft.com/office/powerpoint/2010/main" val="512331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第一次世界大战</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爆发的原因和条件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）根本原因：帝国主义各国经济政治发展不平衡，引起列强之间争夺世界市场和世界霸权的矛盾。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）军事上：列强相互之间的矛盾最终形成了两大军事集团，它们的对峙推动了世界大战的爆发。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）导火线：萨拉热窝事件引发两大军事集团主要成员国相继宣战，第一次世界大战全面爆发。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2393"/>
          </a:xfrm>
        </p:spPr>
        <p:txBody>
          <a:bodyPr/>
          <a:lstStyle/>
          <a:p>
            <a:pPr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）物质上：科技进步成果和巨大的生产力被应用于军事领域，使战争能在更大范围内进行，从而发展成为世界性大战。</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）意识形态上：军国主义和极端民族主义的泛滥使两大军事集团相互仇视，推动了战争的爆发。</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）客观条件：</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世纪的世界已基本上形成一个整体，各国联系日益加强，形成</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牵一发而动全身</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的局面。</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）可能条件：生产力的迅速发展和科技的飞速进步，为世界大战的爆发和扩大提供了必要的物质和技术基础，使战争能在更大范围内进行，从而形成世界性大战。</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）现实条件：完成工业革命的主要列强争夺殖民地的斗争或战争会影响到它们的殖民地或半殖民地，进而影响整个世界。</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社会达尔文主义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思潮出现，诸如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生存竞争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自然选择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适者生存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等核心概念已经成为当时的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时代标签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。这是因为该学说（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总结了工业社会的发展规律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顺应近代民族国家要求摆脱对外侵略的要求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推动了科学革命的深入发展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为西方垄断资产阶级的既得利益和地位辩护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812150"/>
            <a:ext cx="807720" cy="287655"/>
          </a:xfrm>
          <a:prstGeom prst="rect">
            <a:avLst/>
          </a:prstGeom>
        </p:spPr>
      </p:pic>
      <p:sp>
        <p:nvSpPr>
          <p:cNvPr id="6" name="矩形 5"/>
          <p:cNvSpPr/>
          <p:nvPr/>
        </p:nvSpPr>
        <p:spPr>
          <a:xfrm>
            <a:off x="1391805" y="4725144"/>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社会达尔文主义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并结合所学知识可知，</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世纪初，第二次工业革命基本完成，垄断资产阶级有很强的竞争力，此时强调自由竞争实际上是在维护西方垄断资产阶级的既得利益和地位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与材料信息无关，排除；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社会达尔文主义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并未涉及近代民族国家要求摆脱对外侵略的要求，排除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社会达尔文主义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不是科学革命的一部分，排除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759529"/>
            <a:ext cx="807720" cy="287655"/>
          </a:xfrm>
          <a:prstGeom prst="rect">
            <a:avLst/>
          </a:prstGeom>
        </p:spPr>
      </p:pic>
    </p:spTree>
    <p:extLst>
      <p:ext uri="{BB962C8B-B14F-4D97-AF65-F5344CB8AC3E}">
        <p14:creationId xmlns:p14="http://schemas.microsoft.com/office/powerpoint/2010/main" val="2098620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凡尔赛</a:t>
            </a:r>
            <a:r>
              <a:rPr lang="en-US" altLang="zh-CN" sz="2300"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华盛顿体系的特点及评价</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）该体系的基本特点是仍以欧洲，尤其以英法为主导。</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体系具有脆弱性。这一体系建立在对战败国的掠夺和重新分割殖民地的基础上，稳定只是相对的、暂时的。战胜国与战败国之间的矛盾、战胜国之间分赃不均的矛盾、帝国主义与殖民地之间的矛盾等诸多矛盾的存在，使这一体系必然不能持久。</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）该体系具有反动性。以</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委任统治</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的形式瓜分德国的海外殖民地，转让德国在中国山东的权益给日本，都是为了达到维持殖民主义的统治秩序的目的。</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）该体系具有不全面性。出于社会制度的区别，把苏俄排斥在外；出于分赃的目的，排斥了战败国。</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）进步性：该体系暂时缓和了帝国主义在欧洲和非洲地区的矛盾，有利于缓和紧张的国际局势，成为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年代资本主义世界出现相对繁荣局面的基本前提；通过国际会议上的外交争斗与妥协达成相关国际条约的方式，相对于同盟竞争和军事对抗而言，无疑是一种历史的进步。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）局限性：没有解决旧有的矛盾，反而为新的国际冲突埋下了祸根。这些矛盾使该体系不能维持长期的稳定。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dist"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年的巴黎和会上，各战胜国围绕对战败国的处置、领土划分、赔款等问题展开了激烈的争论。其中，法国主张严厉惩罚德国，英国则希望维持欧洲大陆的均势，美国则试图通过威尔逊总统的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十四点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原则建立国际联盟。据此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纷争使得会议进展缓慢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各方利益没有得到协调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美国成为巴黎和会主宰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大国诉求基于本国利益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5301585"/>
            <a:ext cx="807720" cy="287655"/>
          </a:xfrm>
          <a:prstGeom prst="rect">
            <a:avLst/>
          </a:prstGeom>
        </p:spPr>
      </p:pic>
      <p:sp>
        <p:nvSpPr>
          <p:cNvPr id="7" name="矩形 6"/>
          <p:cNvSpPr/>
          <p:nvPr/>
        </p:nvSpPr>
        <p:spPr>
          <a:xfrm>
            <a:off x="1391805" y="5214579"/>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法国主张严厉惩罚德国，英国则希望维持欧洲大陆的均势，美国则试图通过威尔逊总统的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十四点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原则建立国际联盟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可知，这些不同的立场和主张反映了各国基于自身利益的诉求，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在材料中属于表面现象，排除；在巴黎和会上，各方利益在各大国的相互妥协中得到协调，排除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；英、法、美共同了主宰巴黎和会，排除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855794"/>
            <a:ext cx="807720" cy="287655"/>
          </a:xfrm>
          <a:prstGeom prst="rect">
            <a:avLst/>
          </a:prstGeom>
        </p:spPr>
      </p:pic>
    </p:spTree>
    <p:extLst>
      <p:ext uri="{BB962C8B-B14F-4D97-AF65-F5344CB8AC3E}">
        <p14:creationId xmlns:p14="http://schemas.microsoft.com/office/powerpoint/2010/main" val="2446745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5" name="第七单元 发排.eps" descr="id:2147492266;FounderCES"/>
          <p:cNvPicPr/>
          <p:nvPr/>
        </p:nvPicPr>
        <p:blipFill>
          <a:blip r:embed="rId3"/>
          <a:stretch>
            <a:fillRect/>
          </a:stretch>
        </p:blipFill>
        <p:spPr>
          <a:xfrm>
            <a:off x="515678" y="1772816"/>
            <a:ext cx="11176197" cy="3672408"/>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认识第一次世界大战的影响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这场大屠杀使英国付出昂贵的代价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它一度扩大了帝国的疆域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但却削弱了控制它的实力</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英国再也没有足够的力量来维持它在中东的地位了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从而创造了一个争相弥补的权力真空。同样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英国也无力保持它的海上优势了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美国和另一个潜在对手日本向它挑战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并且最终超过了它</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从俄国革命的种子里长出一个大帝国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它借助另一次世界大战徐徐登上世界列强的宝座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这个帝国比英国所知的任何帝国都更为强大。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汉森</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鲍德温《第一次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世界大战史纲》</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798"/>
            <a:ext cx="11485848" cy="2862322"/>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而最糟糕的是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我们普遍都有的乐观主义欺骗了我们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因为每个国家都相信别的国家将在最后一分钟被吓退</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战争的影子蔓延过我们那全部的时代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不会再从我们这里消失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战争的影子笼罩着我们日日夜夜的每一个念头。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奥</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斯蒂芬</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茨威格《昨日的世界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一个欧洲人的回忆</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6896450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第一次世界大战的极端残酷性以及交战各国经济危机的加深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使人民的反战情绪日益高涨。到战争后期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反对战争、要求和平成为一些国家发生革命的重要动力。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和平、面包、自由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年的俄国革命、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年的德国革命和奥匈帝国境内革命的普遍口号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并成为促进战后欧洲社会主义运动的发展和各国民主化进程的推动力量</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战后欧美各国的反战与和平运动得到了大发展。一个具有特定盟约的、能够保障和平从而保护列强利益的国际组织</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国际联盟应运而生。第一次世界大战曾被当时的人们称为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结束一切战争的战争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摘编自徐蓝《一战史研究的新问题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新进展新观点》</a:t>
            </a:r>
            <a:endParaRPr lang="zh-CN" altLang="en-US" dirty="0"/>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1935416"/>
            <a:ext cx="11485848" cy="445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一分析了第一次世界大战对世界政治格局的影响。根据史料一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英国也无力保持它的海上优势了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可知，削弱了英国的殖民势力和海上霸权地位；根据史料一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美国和另一个潜在对手日本向它挑战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可知，美日两国崛起；根据史料一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这个帝国比英国所知的任何帝国都更为强大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俄国经过十月革命，建立了世界上第一个社会主义国家，并逐渐成为世界强国。史料二主要分析了第一次世界大战对欧洲社会的影响，即这场战争给欧洲人民带来深重的灾难，西欧国家经济相对衰落，诞生了一系列民族独立国家；在精神领域，人们失去了战前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乐观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383416"/>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通过史料，从不同角度认识第一次世界大战的影响。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836712"/>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历史解释、史料实证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75248"/>
            <a:ext cx="1186180" cy="359410"/>
          </a:xfrm>
          <a:prstGeom prst="rect">
            <a:avLst/>
          </a:prstGeom>
        </p:spPr>
      </p:pic>
      <p:pic>
        <p:nvPicPr>
          <p:cNvPr id="5" name="选材意图.eps" descr="id:2147490172;FounderCES"/>
          <p:cNvPicPr/>
          <p:nvPr/>
        </p:nvPicPr>
        <p:blipFill>
          <a:blip r:embed="rId3"/>
          <a:stretch>
            <a:fillRect/>
          </a:stretch>
        </p:blipFill>
        <p:spPr>
          <a:xfrm>
            <a:off x="1087434" y="1527616"/>
            <a:ext cx="1186180" cy="359410"/>
          </a:xfrm>
          <a:prstGeom prst="rect">
            <a:avLst/>
          </a:prstGeom>
        </p:spPr>
      </p:pic>
      <p:pic>
        <p:nvPicPr>
          <p:cNvPr id="7" name="史料解读.eps" descr="id:2147490179;FounderCES"/>
          <p:cNvPicPr/>
          <p:nvPr/>
        </p:nvPicPr>
        <p:blipFill>
          <a:blip r:embed="rId4"/>
          <a:stretch>
            <a:fillRect/>
          </a:stretch>
        </p:blipFill>
        <p:spPr>
          <a:xfrm>
            <a:off x="1080570" y="2079432"/>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8812"/>
            <a:ext cx="11485848" cy="1684244"/>
          </a:xfrm>
        </p:spPr>
        <p:txBody>
          <a:bodyPr/>
          <a:lstStyle/>
          <a:p>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三从第一次世界大战与欧洲各国国内革命关系的角度，探究第一次世界大战的影响，认为第一次世界大战一方面加深了各交战国国内的社会矛盾，加速了各国革命的爆发；另一方面，战争使得和平主义思潮逐渐深入人心，反战运动兴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3328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524315"/>
          </a:xfrm>
        </p:spPr>
        <p:txBody>
          <a:bodyPr/>
          <a:lstStyle/>
          <a:p>
            <a:pPr>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帝国主义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与世界大战的酝酿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世纪晚期至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世纪初，主要资本主义大国发展到帝国主义阶段，掀起了新的瓜分世界的狂潮。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）帝国主义各国经济政治发展不平衡，实力对比发生重大变化，矛盾激化。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德国开始寻求在欧洲乃至世界的领导地位，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英德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矛盾逐渐激化。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法国与德国因阿尔萨斯—洛林等领土争端积怨已久，对北非殖民地的争夺剑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拔</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德国与俄国因不断的贸易摩擦而关系恶化。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奥匈帝国与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俄国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的矛盾集中在巴尔干半岛，使这里成了名副其实的欧洲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火药桶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世纪初，欧洲形成两大敌对的军事集团。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目的：重新瓜分殖民地，争夺世界霸权。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两大集团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719836302"/>
              </p:ext>
            </p:extLst>
          </p:nvPr>
        </p:nvGraphicFramePr>
        <p:xfrm>
          <a:off x="343711" y="4270730"/>
          <a:ext cx="11502992" cy="1097280"/>
        </p:xfrm>
        <a:graphic>
          <a:graphicData uri="http://schemas.openxmlformats.org/drawingml/2006/table">
            <a:tbl>
              <a:tblPr firstRow="1" firstCol="1" bandRow="1"/>
              <a:tblGrid>
                <a:gridCol w="2213175">
                  <a:extLst>
                    <a:ext uri="{9D8B030D-6E8A-4147-A177-3AD203B41FA5}">
                      <a16:colId xmlns:a16="http://schemas.microsoft.com/office/drawing/2014/main" xmlns="" val="2871647502"/>
                    </a:ext>
                  </a:extLst>
                </a:gridCol>
                <a:gridCol w="9289817">
                  <a:extLst>
                    <a:ext uri="{9D8B030D-6E8A-4147-A177-3AD203B41FA5}">
                      <a16:colId xmlns:a16="http://schemas.microsoft.com/office/drawing/2014/main" xmlns="" val="2575397873"/>
                    </a:ext>
                  </a:extLst>
                </a:gridCol>
              </a:tblGrid>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同盟国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德国、奥匈帝国、意大利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036590010"/>
                  </a:ext>
                </a:extLst>
              </a:tr>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协约国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英国、法国、俄国</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821386380"/>
                  </a:ext>
                </a:extLst>
              </a:tr>
            </a:tbl>
          </a:graphicData>
        </a:graphic>
      </p:graphicFrame>
      <p:sp>
        <p:nvSpPr>
          <p:cNvPr id="4" name="内容占位符 1"/>
          <p:cNvSpPr txBox="1">
            <a:spLocks/>
          </p:cNvSpPr>
          <p:nvPr/>
        </p:nvSpPr>
        <p:spPr bwMode="auto">
          <a:xfrm>
            <a:off x="360854" y="53230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影响：它们竞相扩军备战，制定战争计划，制造政治危机和局部军事冲突，国际局势日益紧张。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）导火线：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日，奥匈帝国皇储斐迪南大公及夫人在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萨拉热窝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被塞尔维亚青年普林西普枪杀。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爆发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日，德国支持奥匈帝国对塞尔维亚宣战。此后，德、俄、法、英相继参战。第一次世界大战全面爆发。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：这场战争是列强重新瓜分世界、争夺世界霸权的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帝国主义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383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第一次世界大战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战线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2011722785"/>
              </p:ext>
            </p:extLst>
          </p:nvPr>
        </p:nvGraphicFramePr>
        <p:xfrm>
          <a:off x="406575" y="1951516"/>
          <a:ext cx="11377264" cy="1645920"/>
        </p:xfrm>
        <a:graphic>
          <a:graphicData uri="http://schemas.openxmlformats.org/drawingml/2006/table">
            <a:tbl>
              <a:tblPr firstRow="1" firstCol="1" bandRow="1"/>
              <a:tblGrid>
                <a:gridCol w="1749824">
                  <a:extLst>
                    <a:ext uri="{9D8B030D-6E8A-4147-A177-3AD203B41FA5}">
                      <a16:colId xmlns:a16="http://schemas.microsoft.com/office/drawing/2014/main" xmlns="" val="3750361217"/>
                    </a:ext>
                  </a:extLst>
                </a:gridCol>
                <a:gridCol w="9627440">
                  <a:extLst>
                    <a:ext uri="{9D8B030D-6E8A-4147-A177-3AD203B41FA5}">
                      <a16:colId xmlns:a16="http://schemas.microsoft.com/office/drawing/2014/main" xmlns="" val="1318026431"/>
                    </a:ext>
                  </a:extLst>
                </a:gridCol>
              </a:tblGrid>
              <a:tr h="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西线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英法军队对德军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决定性战场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014270503"/>
                  </a:ext>
                </a:extLst>
              </a:tr>
              <a:tr h="0">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东线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德奥联军对俄军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283056989"/>
                  </a:ext>
                </a:extLst>
              </a:tr>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南线</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奥军对俄军及塞尔维亚军队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574416054"/>
                  </a:ext>
                </a:extLst>
              </a:tr>
            </a:tbl>
          </a:graphicData>
        </a:graphic>
      </p:graphicFrame>
      <p:sp>
        <p:nvSpPr>
          <p:cNvPr id="5" name="内容占位符 1"/>
          <p:cNvSpPr txBox="1">
            <a:spLocks/>
          </p:cNvSpPr>
          <p:nvPr/>
        </p:nvSpPr>
        <p:spPr bwMode="auto">
          <a:xfrm>
            <a:off x="360854" y="35730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508834203"/>
              </p:ext>
            </p:extLst>
          </p:nvPr>
        </p:nvGraphicFramePr>
        <p:xfrm>
          <a:off x="406574" y="4268205"/>
          <a:ext cx="11377264" cy="2194560"/>
        </p:xfrm>
        <a:graphic>
          <a:graphicData uri="http://schemas.openxmlformats.org/drawingml/2006/table">
            <a:tbl>
              <a:tblPr firstRow="1" firstCol="1" bandRow="1"/>
              <a:tblGrid>
                <a:gridCol w="936104">
                  <a:extLst>
                    <a:ext uri="{9D8B030D-6E8A-4147-A177-3AD203B41FA5}">
                      <a16:colId xmlns:a16="http://schemas.microsoft.com/office/drawing/2014/main" xmlns="" val="2273706846"/>
                    </a:ext>
                  </a:extLst>
                </a:gridCol>
                <a:gridCol w="2016224">
                  <a:extLst>
                    <a:ext uri="{9D8B030D-6E8A-4147-A177-3AD203B41FA5}">
                      <a16:colId xmlns:a16="http://schemas.microsoft.com/office/drawing/2014/main" xmlns="" val="1790184016"/>
                    </a:ext>
                  </a:extLst>
                </a:gridCol>
                <a:gridCol w="8424936">
                  <a:extLst>
                    <a:ext uri="{9D8B030D-6E8A-4147-A177-3AD203B41FA5}">
                      <a16:colId xmlns:a16="http://schemas.microsoft.com/office/drawing/2014/main" xmlns="" val="197293348"/>
                    </a:ext>
                  </a:extLst>
                </a:gridCol>
              </a:tblGrid>
              <a:tr h="323283">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战况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1091615824"/>
                  </a:ext>
                </a:extLst>
              </a:tr>
              <a:tr h="147980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马恩河战役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德军战败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速决战</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日本对德宣战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占领了德国在中国山东半岛的租借地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第二年便向中国提出企图灭亡中国的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二十一条</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487329766"/>
                  </a:ext>
                </a:extLst>
              </a:tr>
            </a:tbl>
          </a:graphicData>
        </a:graphic>
      </p:graphicFrame>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593398657"/>
              </p:ext>
            </p:extLst>
          </p:nvPr>
        </p:nvGraphicFramePr>
        <p:xfrm>
          <a:off x="406574" y="1059691"/>
          <a:ext cx="11377264" cy="4457541"/>
        </p:xfrm>
        <a:graphic>
          <a:graphicData uri="http://schemas.openxmlformats.org/drawingml/2006/table">
            <a:tbl>
              <a:tblPr firstRow="1" firstCol="1" bandRow="1"/>
              <a:tblGrid>
                <a:gridCol w="792088">
                  <a:extLst>
                    <a:ext uri="{9D8B030D-6E8A-4147-A177-3AD203B41FA5}">
                      <a16:colId xmlns:a16="http://schemas.microsoft.com/office/drawing/2014/main" xmlns="" val="2273706846"/>
                    </a:ext>
                  </a:extLst>
                </a:gridCol>
                <a:gridCol w="1152128">
                  <a:extLst>
                    <a:ext uri="{9D8B030D-6E8A-4147-A177-3AD203B41FA5}">
                      <a16:colId xmlns:a16="http://schemas.microsoft.com/office/drawing/2014/main" xmlns="" val="1790184016"/>
                    </a:ext>
                  </a:extLst>
                </a:gridCol>
                <a:gridCol w="9433048">
                  <a:extLst>
                    <a:ext uri="{9D8B030D-6E8A-4147-A177-3AD203B41FA5}">
                      <a16:colId xmlns:a16="http://schemas.microsoft.com/office/drawing/2014/main" xmlns="" val="197293348"/>
                    </a:ext>
                  </a:extLst>
                </a:gridCol>
              </a:tblGrid>
              <a:tr h="323283">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战况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1091615824"/>
                  </a:ext>
                </a:extLst>
              </a:tr>
              <a:tr h="2262981">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1915</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意大利在英法拉拢下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加入协约国一方作战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德奥军队在东线和南线取胜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但未能摆脱东西两线作战的困境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西线相继发生凡尔登战役和索姆河战役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双方伤亡惨重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英德进行日德兰海战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德国未能突破英国的海上封锁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132439368"/>
                  </a:ext>
                </a:extLst>
              </a:tr>
              <a:tr h="969849">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1917</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1917</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美国和中国参加协约国一方作战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俄国在十月革命胜利后于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年退出了战争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1918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月</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大战以同盟国的失败而结束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452144573"/>
                  </a:ext>
                </a:extLst>
              </a:tr>
            </a:tbl>
          </a:graphicData>
        </a:graphic>
      </p:graphicFrame>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93812"/>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第一次世界大战的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构图解史.eps" descr="id:2147492318;FounderCES"/>
          <p:cNvPicPr/>
          <p:nvPr/>
        </p:nvPicPr>
        <p:blipFill>
          <a:blip r:embed="rId2"/>
          <a:stretch>
            <a:fillRect/>
          </a:stretch>
        </p:blipFill>
        <p:spPr>
          <a:xfrm>
            <a:off x="478582" y="854539"/>
            <a:ext cx="1635760" cy="359410"/>
          </a:xfrm>
          <a:prstGeom prst="rect">
            <a:avLst/>
          </a:prstGeom>
        </p:spPr>
      </p:pic>
      <p:pic>
        <p:nvPicPr>
          <p:cNvPr id="4" name="YDX16.eps" descr="id:2147492325;FounderCES"/>
          <p:cNvPicPr/>
          <p:nvPr/>
        </p:nvPicPr>
        <p:blipFill>
          <a:blip r:embed="rId3"/>
          <a:stretch>
            <a:fillRect/>
          </a:stretch>
        </p:blipFill>
        <p:spPr>
          <a:xfrm>
            <a:off x="3718942" y="1484784"/>
            <a:ext cx="4625654" cy="4464496"/>
          </a:xfrm>
          <a:prstGeom prst="rect">
            <a:avLst/>
          </a:prstGeom>
        </p:spPr>
      </p:pic>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战后的国际秩序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凡尔赛</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华盛顿体系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）建立：战争结束后，战胜国在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年分别召开了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巴黎和会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与华盛顿会议，与会各国缔结了以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《凡尔赛条约》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《九国公约》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为代表的一系列国际条约，在全球范围内建立了帝国主义的国际新秩序。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1788333"/>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1905</Words>
  <Application>Microsoft Office PowerPoint</Application>
  <PresentationFormat>自定义</PresentationFormat>
  <Paragraphs>144</Paragraphs>
  <Slides>24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2025-10-11T16:25:26Z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